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'SPEND BY GENDER'!$B$1:$B$2</c:f>
              <c:strCache>
                <c:ptCount val="2"/>
                <c:pt idx="0">
                  <c:v>DEBIT</c:v>
                </c:pt>
                <c:pt idx="1">
                  <c:v>Female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'SPEND BY GENDER'!$A$3:$A$32</c:f>
              <c:numCache>
                <c:formatCode>m/d/yyyy</c:formatCode>
                <c:ptCount val="30"/>
                <c:pt idx="0">
                  <c:v>43313</c:v>
                </c:pt>
                <c:pt idx="1">
                  <c:v>43314</c:v>
                </c:pt>
                <c:pt idx="2">
                  <c:v>43315</c:v>
                </c:pt>
                <c:pt idx="3">
                  <c:v>43316</c:v>
                </c:pt>
                <c:pt idx="4">
                  <c:v>43317</c:v>
                </c:pt>
                <c:pt idx="5">
                  <c:v>43318</c:v>
                </c:pt>
                <c:pt idx="6">
                  <c:v>43319</c:v>
                </c:pt>
                <c:pt idx="7">
                  <c:v>43320</c:v>
                </c:pt>
                <c:pt idx="8">
                  <c:v>43321</c:v>
                </c:pt>
                <c:pt idx="9">
                  <c:v>43322</c:v>
                </c:pt>
                <c:pt idx="10">
                  <c:v>43323</c:v>
                </c:pt>
                <c:pt idx="11">
                  <c:v>43324</c:v>
                </c:pt>
                <c:pt idx="12">
                  <c:v>43325</c:v>
                </c:pt>
                <c:pt idx="13">
                  <c:v>43326</c:v>
                </c:pt>
                <c:pt idx="14">
                  <c:v>43327</c:v>
                </c:pt>
                <c:pt idx="15">
                  <c:v>43329</c:v>
                </c:pt>
                <c:pt idx="16">
                  <c:v>43330</c:v>
                </c:pt>
                <c:pt idx="17">
                  <c:v>43331</c:v>
                </c:pt>
                <c:pt idx="18">
                  <c:v>43332</c:v>
                </c:pt>
                <c:pt idx="19">
                  <c:v>43333</c:v>
                </c:pt>
                <c:pt idx="20">
                  <c:v>43334</c:v>
                </c:pt>
                <c:pt idx="21">
                  <c:v>43335</c:v>
                </c:pt>
                <c:pt idx="22">
                  <c:v>43336</c:v>
                </c:pt>
                <c:pt idx="23">
                  <c:v>43337</c:v>
                </c:pt>
                <c:pt idx="24">
                  <c:v>43338</c:v>
                </c:pt>
                <c:pt idx="25">
                  <c:v>43339</c:v>
                </c:pt>
                <c:pt idx="26">
                  <c:v>43340</c:v>
                </c:pt>
                <c:pt idx="27">
                  <c:v>43341</c:v>
                </c:pt>
                <c:pt idx="28">
                  <c:v>43342</c:v>
                </c:pt>
                <c:pt idx="29">
                  <c:v>43343</c:v>
                </c:pt>
              </c:numCache>
            </c:numRef>
          </c:cat>
          <c:val>
            <c:numRef>
              <c:f>'SPEND BY GENDER'!$B$3:$B$32</c:f>
              <c:numCache>
                <c:formatCode>General</c:formatCode>
                <c:ptCount val="30"/>
                <c:pt idx="0">
                  <c:v>3463.0800000000004</c:v>
                </c:pt>
                <c:pt idx="1">
                  <c:v>2619.8600000000006</c:v>
                </c:pt>
                <c:pt idx="2">
                  <c:v>3621.7300000000005</c:v>
                </c:pt>
                <c:pt idx="3">
                  <c:v>2328.9700000000003</c:v>
                </c:pt>
                <c:pt idx="4">
                  <c:v>1260.6300000000001</c:v>
                </c:pt>
                <c:pt idx="5">
                  <c:v>1265.8600000000001</c:v>
                </c:pt>
                <c:pt idx="6">
                  <c:v>2728.7100000000005</c:v>
                </c:pt>
                <c:pt idx="7">
                  <c:v>2423.9499999999989</c:v>
                </c:pt>
                <c:pt idx="8">
                  <c:v>3031.3100000000004</c:v>
                </c:pt>
                <c:pt idx="9">
                  <c:v>2171.9900000000007</c:v>
                </c:pt>
                <c:pt idx="10">
                  <c:v>2661.619999999999</c:v>
                </c:pt>
                <c:pt idx="11">
                  <c:v>2005.0500000000004</c:v>
                </c:pt>
                <c:pt idx="12">
                  <c:v>1685.9799999999998</c:v>
                </c:pt>
                <c:pt idx="13">
                  <c:v>2575.7200000000003</c:v>
                </c:pt>
                <c:pt idx="14">
                  <c:v>2032.0100000000002</c:v>
                </c:pt>
                <c:pt idx="15">
                  <c:v>3192.53</c:v>
                </c:pt>
                <c:pt idx="16">
                  <c:v>3995.1900000000005</c:v>
                </c:pt>
                <c:pt idx="17">
                  <c:v>2051.2599999999998</c:v>
                </c:pt>
                <c:pt idx="18">
                  <c:v>1993.2800000000002</c:v>
                </c:pt>
                <c:pt idx="19">
                  <c:v>2263.46</c:v>
                </c:pt>
                <c:pt idx="20">
                  <c:v>4259.0600000000013</c:v>
                </c:pt>
                <c:pt idx="21">
                  <c:v>2639.1499999999996</c:v>
                </c:pt>
                <c:pt idx="22">
                  <c:v>2125.1200000000003</c:v>
                </c:pt>
                <c:pt idx="23">
                  <c:v>1816.6100000000001</c:v>
                </c:pt>
                <c:pt idx="24">
                  <c:v>1925.3099999999997</c:v>
                </c:pt>
                <c:pt idx="25">
                  <c:v>2205.0300000000002</c:v>
                </c:pt>
                <c:pt idx="26">
                  <c:v>3044.68</c:v>
                </c:pt>
                <c:pt idx="27">
                  <c:v>2687.3400000000011</c:v>
                </c:pt>
                <c:pt idx="28">
                  <c:v>2197.4899999999998</c:v>
                </c:pt>
                <c:pt idx="29">
                  <c:v>3849.9800000000018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75-4F2C-B02C-89CD8FE38634}"/>
            </c:ext>
          </c:extLst>
        </c:ser>
        <c:ser>
          <c:idx val="1"/>
          <c:order val="1"/>
          <c:tx>
            <c:strRef>
              <c:f>'SPEND BY GENDER'!$C$1:$C$2</c:f>
              <c:strCache>
                <c:ptCount val="2"/>
                <c:pt idx="0">
                  <c:v>DEBIT</c:v>
                </c:pt>
                <c:pt idx="1">
                  <c:v>Male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'SPEND BY GENDER'!$A$3:$A$32</c:f>
              <c:numCache>
                <c:formatCode>m/d/yyyy</c:formatCode>
                <c:ptCount val="30"/>
                <c:pt idx="0">
                  <c:v>43313</c:v>
                </c:pt>
                <c:pt idx="1">
                  <c:v>43314</c:v>
                </c:pt>
                <c:pt idx="2">
                  <c:v>43315</c:v>
                </c:pt>
                <c:pt idx="3">
                  <c:v>43316</c:v>
                </c:pt>
                <c:pt idx="4">
                  <c:v>43317</c:v>
                </c:pt>
                <c:pt idx="5">
                  <c:v>43318</c:v>
                </c:pt>
                <c:pt idx="6">
                  <c:v>43319</c:v>
                </c:pt>
                <c:pt idx="7">
                  <c:v>43320</c:v>
                </c:pt>
                <c:pt idx="8">
                  <c:v>43321</c:v>
                </c:pt>
                <c:pt idx="9">
                  <c:v>43322</c:v>
                </c:pt>
                <c:pt idx="10">
                  <c:v>43323</c:v>
                </c:pt>
                <c:pt idx="11">
                  <c:v>43324</c:v>
                </c:pt>
                <c:pt idx="12">
                  <c:v>43325</c:v>
                </c:pt>
                <c:pt idx="13">
                  <c:v>43326</c:v>
                </c:pt>
                <c:pt idx="14">
                  <c:v>43327</c:v>
                </c:pt>
                <c:pt idx="15">
                  <c:v>43329</c:v>
                </c:pt>
                <c:pt idx="16">
                  <c:v>43330</c:v>
                </c:pt>
                <c:pt idx="17">
                  <c:v>43331</c:v>
                </c:pt>
                <c:pt idx="18">
                  <c:v>43332</c:v>
                </c:pt>
                <c:pt idx="19">
                  <c:v>43333</c:v>
                </c:pt>
                <c:pt idx="20">
                  <c:v>43334</c:v>
                </c:pt>
                <c:pt idx="21">
                  <c:v>43335</c:v>
                </c:pt>
                <c:pt idx="22">
                  <c:v>43336</c:v>
                </c:pt>
                <c:pt idx="23">
                  <c:v>43337</c:v>
                </c:pt>
                <c:pt idx="24">
                  <c:v>43338</c:v>
                </c:pt>
                <c:pt idx="25">
                  <c:v>43339</c:v>
                </c:pt>
                <c:pt idx="26">
                  <c:v>43340</c:v>
                </c:pt>
                <c:pt idx="27">
                  <c:v>43341</c:v>
                </c:pt>
                <c:pt idx="28">
                  <c:v>43342</c:v>
                </c:pt>
                <c:pt idx="29">
                  <c:v>43343</c:v>
                </c:pt>
              </c:numCache>
            </c:numRef>
          </c:cat>
          <c:val>
            <c:numRef>
              <c:f>'SPEND BY GENDER'!$C$3:$C$32</c:f>
              <c:numCache>
                <c:formatCode>General</c:formatCode>
                <c:ptCount val="30"/>
                <c:pt idx="0">
                  <c:v>2083.3599999999997</c:v>
                </c:pt>
                <c:pt idx="1">
                  <c:v>4938.2299999999977</c:v>
                </c:pt>
                <c:pt idx="2">
                  <c:v>4414.17</c:v>
                </c:pt>
                <c:pt idx="3">
                  <c:v>3967.08</c:v>
                </c:pt>
                <c:pt idx="4">
                  <c:v>3165.8700000000008</c:v>
                </c:pt>
                <c:pt idx="5">
                  <c:v>1965.4599999999998</c:v>
                </c:pt>
                <c:pt idx="6">
                  <c:v>6896.8200000000006</c:v>
                </c:pt>
                <c:pt idx="7">
                  <c:v>3310.1800000000003</c:v>
                </c:pt>
                <c:pt idx="8">
                  <c:v>3071.79</c:v>
                </c:pt>
                <c:pt idx="9">
                  <c:v>2314.9299999999998</c:v>
                </c:pt>
                <c:pt idx="10">
                  <c:v>4269.3099999999995</c:v>
                </c:pt>
                <c:pt idx="11">
                  <c:v>2392.0700000000002</c:v>
                </c:pt>
                <c:pt idx="12">
                  <c:v>2381.52</c:v>
                </c:pt>
                <c:pt idx="13">
                  <c:v>2523.5399999999995</c:v>
                </c:pt>
                <c:pt idx="14">
                  <c:v>3518.42</c:v>
                </c:pt>
                <c:pt idx="15">
                  <c:v>3652.9999999999995</c:v>
                </c:pt>
                <c:pt idx="16">
                  <c:v>3783.2599999999993</c:v>
                </c:pt>
                <c:pt idx="17">
                  <c:v>2727.66</c:v>
                </c:pt>
                <c:pt idx="18">
                  <c:v>1381.1199999999997</c:v>
                </c:pt>
                <c:pt idx="19">
                  <c:v>1735.83</c:v>
                </c:pt>
                <c:pt idx="20">
                  <c:v>2481.56</c:v>
                </c:pt>
                <c:pt idx="21">
                  <c:v>4449.3</c:v>
                </c:pt>
                <c:pt idx="22">
                  <c:v>2497.9900000000007</c:v>
                </c:pt>
                <c:pt idx="23">
                  <c:v>3388.18</c:v>
                </c:pt>
                <c:pt idx="24">
                  <c:v>2343.6800000000003</c:v>
                </c:pt>
                <c:pt idx="25">
                  <c:v>2591.6799999999998</c:v>
                </c:pt>
                <c:pt idx="26">
                  <c:v>3061.5299999999997</c:v>
                </c:pt>
                <c:pt idx="27">
                  <c:v>1924.9299999999998</c:v>
                </c:pt>
                <c:pt idx="28">
                  <c:v>4388.8099999999995</c:v>
                </c:pt>
                <c:pt idx="29">
                  <c:v>2377.9499999999994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75-4F2C-B02C-89CD8FE38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72144"/>
        <c:axId val="69072800"/>
      </c:lineChart>
      <c:dateAx>
        <c:axId val="69072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072800"/>
        <c:crosses val="autoZero"/>
        <c:auto val="1"/>
        <c:lblOffset val="100"/>
        <c:baseTimeUnit val="days"/>
      </c:dateAx>
      <c:valAx>
        <c:axId val="6907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07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[1.05 DATA  CLEANING PROJECT.xlsx]aug spend!PivotTable16</c:name>
    <c:fmtId val="20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'aug spend'!$B$1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'aug spend'!$A$2:$A$33</c:f>
              <c:strCache>
                <c:ptCount val="31"/>
                <c:pt idx="0">
                  <c:v>8/1/2018</c:v>
                </c:pt>
                <c:pt idx="1">
                  <c:v>8/2/2018</c:v>
                </c:pt>
                <c:pt idx="2">
                  <c:v>8/3/2018</c:v>
                </c:pt>
                <c:pt idx="3">
                  <c:v>8/4/2018</c:v>
                </c:pt>
                <c:pt idx="4">
                  <c:v>8/5/2018</c:v>
                </c:pt>
                <c:pt idx="5">
                  <c:v>8/6/2018</c:v>
                </c:pt>
                <c:pt idx="6">
                  <c:v>8/7/2018</c:v>
                </c:pt>
                <c:pt idx="7">
                  <c:v>8/8/2018</c:v>
                </c:pt>
                <c:pt idx="8">
                  <c:v>8/9/2018</c:v>
                </c:pt>
                <c:pt idx="9">
                  <c:v>8/10/2018</c:v>
                </c:pt>
                <c:pt idx="10">
                  <c:v>8/11/2018</c:v>
                </c:pt>
                <c:pt idx="11">
                  <c:v>8/12/2018</c:v>
                </c:pt>
                <c:pt idx="12">
                  <c:v>8/13/2018</c:v>
                </c:pt>
                <c:pt idx="13">
                  <c:v>8/14/2018</c:v>
                </c:pt>
                <c:pt idx="14">
                  <c:v>8/15/2018</c:v>
                </c:pt>
                <c:pt idx="15">
                  <c:v>8/17/2018</c:v>
                </c:pt>
                <c:pt idx="16">
                  <c:v>8/18/2018</c:v>
                </c:pt>
                <c:pt idx="17">
                  <c:v>8/19/2018</c:v>
                </c:pt>
                <c:pt idx="18">
                  <c:v>8/20/2018</c:v>
                </c:pt>
                <c:pt idx="19">
                  <c:v>8/21/2018</c:v>
                </c:pt>
                <c:pt idx="20">
                  <c:v>8/22/2018</c:v>
                </c:pt>
                <c:pt idx="21">
                  <c:v>8/23/2018</c:v>
                </c:pt>
                <c:pt idx="22">
                  <c:v>8/24/2018</c:v>
                </c:pt>
                <c:pt idx="23">
                  <c:v>8/25/2018</c:v>
                </c:pt>
                <c:pt idx="24">
                  <c:v>8/26/2018</c:v>
                </c:pt>
                <c:pt idx="25">
                  <c:v>8/27/2018</c:v>
                </c:pt>
                <c:pt idx="26">
                  <c:v>8/28/2018</c:v>
                </c:pt>
                <c:pt idx="27">
                  <c:v>8/29/2018</c:v>
                </c:pt>
                <c:pt idx="28">
                  <c:v>8/30/2018</c:v>
                </c:pt>
                <c:pt idx="29">
                  <c:v>8/31/2018</c:v>
                </c:pt>
                <c:pt idx="30">
                  <c:v>(blank)</c:v>
                </c:pt>
              </c:strCache>
            </c:strRef>
          </c:cat>
          <c:val>
            <c:numRef>
              <c:f>'aug spend'!$B$2:$B$33</c:f>
              <c:numCache>
                <c:formatCode>General</c:formatCode>
                <c:ptCount val="31"/>
                <c:pt idx="0">
                  <c:v>5546.4399999999978</c:v>
                </c:pt>
                <c:pt idx="1">
                  <c:v>7558.0899999999947</c:v>
                </c:pt>
                <c:pt idx="2">
                  <c:v>8035.9000000000024</c:v>
                </c:pt>
                <c:pt idx="3">
                  <c:v>6296.0499999999993</c:v>
                </c:pt>
                <c:pt idx="4">
                  <c:v>4426.4999999999982</c:v>
                </c:pt>
                <c:pt idx="5">
                  <c:v>3231.3200000000011</c:v>
                </c:pt>
                <c:pt idx="6">
                  <c:v>9625.5300000000061</c:v>
                </c:pt>
                <c:pt idx="7">
                  <c:v>5734.13</c:v>
                </c:pt>
                <c:pt idx="8">
                  <c:v>6103.1000000000049</c:v>
                </c:pt>
                <c:pt idx="9">
                  <c:v>4486.920000000001</c:v>
                </c:pt>
                <c:pt idx="10">
                  <c:v>6930.93</c:v>
                </c:pt>
                <c:pt idx="11">
                  <c:v>4397.119999999999</c:v>
                </c:pt>
                <c:pt idx="12">
                  <c:v>4067.4999999999986</c:v>
                </c:pt>
                <c:pt idx="13">
                  <c:v>5099.26</c:v>
                </c:pt>
                <c:pt idx="14">
                  <c:v>5550.4299999999985</c:v>
                </c:pt>
                <c:pt idx="15">
                  <c:v>6845.5300000000025</c:v>
                </c:pt>
                <c:pt idx="16">
                  <c:v>7778.4500000000044</c:v>
                </c:pt>
                <c:pt idx="17">
                  <c:v>4778.9200000000019</c:v>
                </c:pt>
                <c:pt idx="18">
                  <c:v>3374.3999999999992</c:v>
                </c:pt>
                <c:pt idx="19">
                  <c:v>3999.2900000000009</c:v>
                </c:pt>
                <c:pt idx="20">
                  <c:v>6740.6200000000017</c:v>
                </c:pt>
                <c:pt idx="21">
                  <c:v>7088.4500000000007</c:v>
                </c:pt>
                <c:pt idx="22">
                  <c:v>4623.1100000000015</c:v>
                </c:pt>
                <c:pt idx="23">
                  <c:v>5204.79</c:v>
                </c:pt>
                <c:pt idx="24">
                  <c:v>4268.99</c:v>
                </c:pt>
                <c:pt idx="25">
                  <c:v>4796.7099999999991</c:v>
                </c:pt>
                <c:pt idx="26">
                  <c:v>6106.2100000000009</c:v>
                </c:pt>
                <c:pt idx="27">
                  <c:v>4612.2700000000004</c:v>
                </c:pt>
                <c:pt idx="28">
                  <c:v>6586.300000000002</c:v>
                </c:pt>
                <c:pt idx="29">
                  <c:v>6227.9300000000021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92-4E76-95D6-18A6BDF95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0002392"/>
        <c:axId val="570002720"/>
      </c:lineChart>
      <c:catAx>
        <c:axId val="570002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002720"/>
        <c:crosses val="autoZero"/>
        <c:auto val="1"/>
        <c:lblAlgn val="ctr"/>
        <c:lblOffset val="100"/>
        <c:noMultiLvlLbl val="0"/>
      </c:catAx>
      <c:valAx>
        <c:axId val="57000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002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'DAILY TXN AUG'!$B$1</c:f>
              <c:strCache>
                <c:ptCount val="1"/>
                <c:pt idx="0">
                  <c:v>Count of txn_description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'DAILY TXN AUG'!$A$2:$A$31</c:f>
              <c:numCache>
                <c:formatCode>m/d/yyyy</c:formatCode>
                <c:ptCount val="30"/>
                <c:pt idx="0">
                  <c:v>43313</c:v>
                </c:pt>
                <c:pt idx="1">
                  <c:v>43314</c:v>
                </c:pt>
                <c:pt idx="2">
                  <c:v>43315</c:v>
                </c:pt>
                <c:pt idx="3">
                  <c:v>43316</c:v>
                </c:pt>
                <c:pt idx="4">
                  <c:v>43317</c:v>
                </c:pt>
                <c:pt idx="5">
                  <c:v>43318</c:v>
                </c:pt>
                <c:pt idx="6">
                  <c:v>43319</c:v>
                </c:pt>
                <c:pt idx="7">
                  <c:v>43320</c:v>
                </c:pt>
                <c:pt idx="8">
                  <c:v>43321</c:v>
                </c:pt>
                <c:pt idx="9">
                  <c:v>43322</c:v>
                </c:pt>
                <c:pt idx="10">
                  <c:v>43323</c:v>
                </c:pt>
                <c:pt idx="11">
                  <c:v>43324</c:v>
                </c:pt>
                <c:pt idx="12">
                  <c:v>43325</c:v>
                </c:pt>
                <c:pt idx="13">
                  <c:v>43326</c:v>
                </c:pt>
                <c:pt idx="14">
                  <c:v>43327</c:v>
                </c:pt>
                <c:pt idx="15">
                  <c:v>43329</c:v>
                </c:pt>
                <c:pt idx="16">
                  <c:v>43330</c:v>
                </c:pt>
                <c:pt idx="17">
                  <c:v>43331</c:v>
                </c:pt>
                <c:pt idx="18">
                  <c:v>43332</c:v>
                </c:pt>
                <c:pt idx="19">
                  <c:v>43333</c:v>
                </c:pt>
                <c:pt idx="20">
                  <c:v>43334</c:v>
                </c:pt>
                <c:pt idx="21">
                  <c:v>43335</c:v>
                </c:pt>
                <c:pt idx="22">
                  <c:v>43336</c:v>
                </c:pt>
                <c:pt idx="23">
                  <c:v>43337</c:v>
                </c:pt>
                <c:pt idx="24">
                  <c:v>43338</c:v>
                </c:pt>
                <c:pt idx="25">
                  <c:v>43339</c:v>
                </c:pt>
                <c:pt idx="26">
                  <c:v>43340</c:v>
                </c:pt>
                <c:pt idx="27">
                  <c:v>43341</c:v>
                </c:pt>
                <c:pt idx="28">
                  <c:v>43342</c:v>
                </c:pt>
                <c:pt idx="29">
                  <c:v>43343</c:v>
                </c:pt>
              </c:numCache>
            </c:numRef>
          </c:cat>
          <c:val>
            <c:numRef>
              <c:f>'DAILY TXN AUG'!$B$2:$B$31</c:f>
              <c:numCache>
                <c:formatCode>General</c:formatCode>
                <c:ptCount val="30"/>
                <c:pt idx="0">
                  <c:v>137</c:v>
                </c:pt>
                <c:pt idx="1">
                  <c:v>152</c:v>
                </c:pt>
                <c:pt idx="2">
                  <c:v>157</c:v>
                </c:pt>
                <c:pt idx="3">
                  <c:v>118</c:v>
                </c:pt>
                <c:pt idx="4">
                  <c:v>100</c:v>
                </c:pt>
                <c:pt idx="5">
                  <c:v>99</c:v>
                </c:pt>
                <c:pt idx="6">
                  <c:v>114</c:v>
                </c:pt>
                <c:pt idx="7">
                  <c:v>141</c:v>
                </c:pt>
                <c:pt idx="8">
                  <c:v>149</c:v>
                </c:pt>
                <c:pt idx="9">
                  <c:v>151</c:v>
                </c:pt>
                <c:pt idx="10">
                  <c:v>131</c:v>
                </c:pt>
                <c:pt idx="11">
                  <c:v>109</c:v>
                </c:pt>
                <c:pt idx="12">
                  <c:v>104</c:v>
                </c:pt>
                <c:pt idx="13">
                  <c:v>117</c:v>
                </c:pt>
                <c:pt idx="14">
                  <c:v>144</c:v>
                </c:pt>
                <c:pt idx="15">
                  <c:v>172</c:v>
                </c:pt>
                <c:pt idx="16">
                  <c:v>136</c:v>
                </c:pt>
                <c:pt idx="17">
                  <c:v>118</c:v>
                </c:pt>
                <c:pt idx="18">
                  <c:v>97</c:v>
                </c:pt>
                <c:pt idx="19">
                  <c:v>118</c:v>
                </c:pt>
                <c:pt idx="20">
                  <c:v>150</c:v>
                </c:pt>
                <c:pt idx="21">
                  <c:v>152</c:v>
                </c:pt>
                <c:pt idx="22">
                  <c:v>156</c:v>
                </c:pt>
                <c:pt idx="23">
                  <c:v>131</c:v>
                </c:pt>
                <c:pt idx="24">
                  <c:v>116</c:v>
                </c:pt>
                <c:pt idx="25">
                  <c:v>111</c:v>
                </c:pt>
                <c:pt idx="26">
                  <c:v>128</c:v>
                </c:pt>
                <c:pt idx="27">
                  <c:v>139</c:v>
                </c:pt>
                <c:pt idx="28">
                  <c:v>143</c:v>
                </c:pt>
                <c:pt idx="29">
                  <c:v>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D7-468C-AAD6-09D0CE543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749200"/>
        <c:axId val="186745920"/>
      </c:lineChart>
      <c:dateAx>
        <c:axId val="1867492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5920"/>
        <c:crosses val="autoZero"/>
        <c:auto val="1"/>
        <c:lblOffset val="100"/>
        <c:baseTimeUnit val="days"/>
      </c:dateAx>
      <c:valAx>
        <c:axId val="18674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49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05B3-5197-4B65-8FAD-67D3646DE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CUSTOMER SEGMENTATION &amp; DATA PROFILING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2E456-1960-4D7D-9C6B-7AA60EEB6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ADB7-B90B-45B8-9201-27833F4C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497044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DATA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DC89F9-9891-4CE5-A88C-FE0D94622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165" y="2556932"/>
            <a:ext cx="9668432" cy="2911540"/>
          </a:xfrm>
        </p:spPr>
        <p:txBody>
          <a:bodyPr>
            <a:normAutofit fontScale="92500"/>
          </a:bodyPr>
          <a:lstStyle/>
          <a:p>
            <a:r>
              <a:rPr lang="en-US" dirty="0"/>
              <a:t>Base on the analysis, the number of transactions for the 3 month period (August to October 218) the number of transactions range from as low as:  31 to as high as 746. </a:t>
            </a:r>
          </a:p>
          <a:p>
            <a:r>
              <a:rPr lang="en-US" dirty="0"/>
              <a:t>Salary payments happen on a daily basis for the different Customer groups. There are customers who receive Payment on weekdays and others on weekends. </a:t>
            </a:r>
          </a:p>
          <a:p>
            <a:r>
              <a:rPr lang="en-US" dirty="0"/>
              <a:t>The total transactions a month continued to increase month on MOM when we view all customers </a:t>
            </a:r>
            <a:r>
              <a:rPr lang="en-US" dirty="0" err="1"/>
              <a:t>wholistically</a:t>
            </a:r>
            <a:r>
              <a:rPr lang="en-US" dirty="0"/>
              <a:t>. </a:t>
            </a:r>
          </a:p>
          <a:p>
            <a:r>
              <a:rPr lang="en-US" dirty="0"/>
              <a:t>Average amount per transaction is $187.93</a:t>
            </a:r>
          </a:p>
        </p:txBody>
      </p:sp>
    </p:spTree>
    <p:extLst>
      <p:ext uri="{BB962C8B-B14F-4D97-AF65-F5344CB8AC3E}">
        <p14:creationId xmlns:p14="http://schemas.microsoft.com/office/powerpoint/2010/main" val="133542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6933-B3DB-47EB-8FC8-AB046E39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28" y="663388"/>
            <a:ext cx="9466233" cy="378012"/>
          </a:xfrm>
        </p:spPr>
        <p:txBody>
          <a:bodyPr>
            <a:normAutofit fontScale="90000"/>
          </a:bodyPr>
          <a:lstStyle/>
          <a:p>
            <a:r>
              <a:rPr lang="en-US" dirty="0"/>
              <a:t>SPEND BY GENDER IN AUGUST 2018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6E8B0-D227-47ED-ABC6-CAE80FC16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5091953"/>
            <a:ext cx="9345705" cy="7839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The highest spend is by Males during this period, as the females tend to spend a lower amount during the period. 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926C702-5E2C-4B8E-8650-8B327CA1401E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3646762025"/>
              </p:ext>
            </p:extLst>
          </p:nvPr>
        </p:nvGraphicFramePr>
        <p:xfrm>
          <a:off x="1156447" y="1237128"/>
          <a:ext cx="10210800" cy="364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94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6933-B3DB-47EB-8FC8-AB046E39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142" y="660570"/>
            <a:ext cx="5638800" cy="493712"/>
          </a:xfrm>
        </p:spPr>
        <p:txBody>
          <a:bodyPr/>
          <a:lstStyle/>
          <a:p>
            <a:r>
              <a:rPr lang="en-US" dirty="0"/>
              <a:t>DAILY SPEND IN AUGUST 2018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6E8B0-D227-47ED-ABC6-CAE80FC16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1953" y="4733365"/>
            <a:ext cx="9986682" cy="1142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||Based on the analysis of the graph, there seems to be a high spend on Fridays. Indication of spending before the weekend starts, perhaps people also get into relaxation mode after a busy week working. </a:t>
            </a:r>
          </a:p>
        </p:txBody>
      </p:sp>
      <p:graphicFrame>
        <p:nvGraphicFramePr>
          <p:cNvPr id="10" name="Picture Placeholder 9">
            <a:extLst>
              <a:ext uri="{FF2B5EF4-FFF2-40B4-BE49-F238E27FC236}">
                <a16:creationId xmlns:a16="http://schemas.microsoft.com/office/drawing/2014/main" id="{BAA333FC-B5C0-46F9-A443-3EE6987F2073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553985735"/>
              </p:ext>
            </p:extLst>
          </p:nvPr>
        </p:nvGraphicFramePr>
        <p:xfrm>
          <a:off x="1048871" y="1219199"/>
          <a:ext cx="8095130" cy="3343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3DE5A55-9999-49C8-8202-30E563BF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683" y="1638376"/>
            <a:ext cx="2263336" cy="2209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6846FA-F578-4591-A01C-91C8E7B78A53}"/>
              </a:ext>
            </a:extLst>
          </p:cNvPr>
          <p:cNvSpPr txBox="1"/>
          <p:nvPr/>
        </p:nvSpPr>
        <p:spPr>
          <a:xfrm>
            <a:off x="9450916" y="1219199"/>
            <a:ext cx="157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CALENDAR</a:t>
            </a:r>
          </a:p>
        </p:txBody>
      </p:sp>
    </p:spTree>
    <p:extLst>
      <p:ext uri="{BB962C8B-B14F-4D97-AF65-F5344CB8AC3E}">
        <p14:creationId xmlns:p14="http://schemas.microsoft.com/office/powerpoint/2010/main" val="134704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6933-B3DB-47EB-8FC8-AB046E39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79" y="474662"/>
            <a:ext cx="9609666" cy="566738"/>
          </a:xfrm>
        </p:spPr>
        <p:txBody>
          <a:bodyPr/>
          <a:lstStyle/>
          <a:p>
            <a:r>
              <a:rPr lang="en-US" dirty="0"/>
              <a:t>TRANSACTION VOLUME FOR AUGUST 2018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6E8B0-D227-47ED-ABC6-CAE80FC16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4921624"/>
            <a:ext cx="9609666" cy="9542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volume also tend to be high on Fridays, then they take a deep and again increase toward the end of the week. </a:t>
            </a:r>
          </a:p>
        </p:txBody>
      </p:sp>
      <p:graphicFrame>
        <p:nvGraphicFramePr>
          <p:cNvPr id="7" name="Picture Placeholder 6">
            <a:extLst>
              <a:ext uri="{FF2B5EF4-FFF2-40B4-BE49-F238E27FC236}">
                <a16:creationId xmlns:a16="http://schemas.microsoft.com/office/drawing/2014/main" id="{6439E585-7966-410B-94D6-675208CFC47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719475846"/>
              </p:ext>
            </p:extLst>
          </p:nvPr>
        </p:nvGraphicFramePr>
        <p:xfrm>
          <a:off x="1165412" y="1344706"/>
          <a:ext cx="9982013" cy="343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5791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510</TotalTime>
  <Words>201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Garamond</vt:lpstr>
      <vt:lpstr>Organic</vt:lpstr>
      <vt:lpstr>CUSTOMER SEGMENTATION &amp; DATA PROFILING</vt:lpstr>
      <vt:lpstr>CUSTOMER DATA SUMMARY</vt:lpstr>
      <vt:lpstr>SPEND BY GENDER IN AUGUST 2018</vt:lpstr>
      <vt:lpstr>DAILY SPEND IN AUGUST 2018</vt:lpstr>
      <vt:lpstr>TRANSACTION VOLUME FOR AUGUST 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 &amp; DATA PROFILING</dc:title>
  <dc:creator>Sheilah None</dc:creator>
  <cp:lastModifiedBy>Sheilah None</cp:lastModifiedBy>
  <cp:revision>7</cp:revision>
  <dcterms:created xsi:type="dcterms:W3CDTF">2025-04-10T13:45:54Z</dcterms:created>
  <dcterms:modified xsi:type="dcterms:W3CDTF">2025-04-13T12:44:43Z</dcterms:modified>
</cp:coreProperties>
</file>